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notesSlides/notesSlide3.xml" ContentType="application/vnd.openxmlformats-officedocument.presentationml.notesSlide+xml"/>
  <Override PartName="/ppt/webextensions/webextension2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59" r:id="rId5"/>
    <p:sldId id="260" r:id="rId6"/>
    <p:sldId id="261" r:id="rId7"/>
    <p:sldId id="262" r:id="rId8"/>
    <p:sldId id="268" r:id="rId9"/>
    <p:sldId id="266" r:id="rId10"/>
    <p:sldId id="265" r:id="rId11"/>
    <p:sldId id="263" r:id="rId12"/>
    <p:sldId id="267" r:id="rId13"/>
    <p:sldId id="271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223AF-9468-446A-8F91-51B7702A5ABE}">
          <p14:sldIdLst>
            <p14:sldId id="259"/>
            <p14:sldId id="260"/>
            <p14:sldId id="261"/>
            <p14:sldId id="262"/>
            <p14:sldId id="268"/>
            <p14:sldId id="266"/>
            <p14:sldId id="265"/>
            <p14:sldId id="263"/>
            <p14:sldId id="267"/>
            <p14:sldId id="271"/>
            <p14:sldId id="270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95F3"/>
    <a:srgbClr val="CF75E7"/>
    <a:srgbClr val="F046D0"/>
    <a:srgbClr val="7CB1EC"/>
    <a:srgbClr val="7F7FF1"/>
    <a:srgbClr val="6A6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47"/>
  </p:normalViewPr>
  <p:slideViewPr>
    <p:cSldViewPr snapToGrid="0" snapToObjects="1">
      <p:cViewPr varScale="1">
        <p:scale>
          <a:sx n="113" d="100"/>
          <a:sy n="113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1" d="100"/>
          <a:sy n="91" d="100"/>
        </p:scale>
        <p:origin x="375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C406C-C1AA-4357-8591-A00F8AFC8A30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E92243-04E4-44D5-B924-4A5F7D64F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7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Open Sans"/>
              </a:rPr>
              <a:t>Obtain features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-1W Rank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CW Rank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Peak Rank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Date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(Season, Month, Year, WoW Delta etc. )</a:t>
            </a:r>
            <a:endParaRPr lang="en-US" b="0" i="0" dirty="0">
              <a:solidFill>
                <a:srgbClr val="FFFFFF"/>
              </a:solidFill>
              <a:effectLst/>
              <a:latin typeface="Open 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92243-04E4-44D5-B924-4A5F7D64F8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74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/>
              <a:t>Unlike other awards, such as the Grammy Award, the Billboard Music Awards finalists are based on album and digital by Nielson. </a:t>
            </a:r>
          </a:p>
          <a:p>
            <a:r>
              <a:rPr lang="en-US" sz="1200" i="1" dirty="0"/>
              <a:t>The 2018 awards are based on the reporting period of April 8, 2017 through March 31, 2018. </a:t>
            </a:r>
          </a:p>
          <a:p>
            <a:r>
              <a:rPr lang="en-US" sz="1200" i="1" dirty="0"/>
              <a:t> songs sales, streaming, radio airplay, touring, and social engagement data provided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92243-04E4-44D5-B924-4A5F7D64F8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50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92243-04E4-44D5-B924-4A5F7D64F8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8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106F-A246-2E48-9544-E8146AB80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29C53-2CA9-764A-93AB-ECAD546B0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C782C-8745-7347-B6AC-4D877228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CFD0D-118D-4441-A91C-1B836A28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B8388-0632-6942-96AC-2D61940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4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9CC8-54DA-0A42-9DA3-C9E7FB11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DD596-2259-614F-A986-3F25CF600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5B1C8-F927-B147-8326-E3862924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B53A9-157A-9941-B952-607DAB5F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F697C-66DE-734A-9CA9-579BCEA1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8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FAABD5-DA08-A547-B641-D0E088917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8267B-68DB-BD49-A9B4-434AE7BB2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2D5EC-A445-FF43-82E6-1E7554A5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6C67B-5186-6A4F-8CC0-6CBFEB11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F1686-2B7E-F34D-B970-CC7FA2D3B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6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EA2F-4473-0948-AB43-EBE33511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8B151-747D-604F-903D-9A920F317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47E0C-8A67-AE45-9E33-B90E65F82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C27D1-B1FA-884E-BB86-6AA912AD2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0875C-8A74-6B43-8AF6-63659F8E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27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3F97-6513-314A-BEB3-8AC3A43C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C1008-6364-A640-BA0B-D8775884B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AB27E-7D19-9148-AFBE-D10DF7C1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7AB2F-DBDD-3343-AB56-539EF251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2543B-D933-004D-99FF-224DE8B9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93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5657-C487-1D4B-9C65-4DD0F323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2E6E-20E6-9043-A03F-A481416CA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B42E3-D2BE-6F4D-92FC-1494FD65C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5245B-18BD-FF4F-92B6-242006FB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81255-874F-754B-A47E-861DA0CD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19D76-7CF9-AC46-8DF1-89FFCD7B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21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3E17C-5F89-8D43-BA72-7627FFCB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69009-5908-0446-A2D3-27CA7612D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4F87B-6AD1-4F41-B65A-1712AF5CC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BD845-9E91-C744-AC94-1F3B0763A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476AE-7625-BD41-9CA9-51364370D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53358-AC69-5B4B-A141-FBCF7AC8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FCEA71-D074-9149-9053-65C6E547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57ED6-3E53-184B-96E1-A81C0B36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7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7104-1EED-AC46-9BFE-74C4C897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A8C08-9E8C-6741-A2F0-5FAB6AE5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7E1B8-2D7B-4548-B1EC-8C766C92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0B748-F1C5-8749-8C42-DAC929DF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46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E7249-F53D-4B4D-A448-22699C3D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82F3B-F381-C642-956B-8B897A4E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9A17-3A94-2D4B-863A-D140FD43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42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8CEF-1C51-8C45-A4DD-823EF2ED1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74CA-1122-FA4B-B960-C80ADBD8C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A1D2F-31D9-944B-9E05-A6DF632D8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8C1F2-E75A-7847-BE97-4BAFD26A3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89FF9-DBBA-CD42-95A8-C1446B01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18F56-7D9A-9D48-8FD1-C96B13CC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40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87D9-2240-8D42-BF6D-3237D5EF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3825A-5AFC-8A42-93C4-F00E40A0F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956E5-5DA8-AB49-9E03-65283DF2A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163D5-4687-C243-A8A2-0650A788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00BF0-29B6-B343-A484-59353A8A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8E5C9-1065-5147-B725-91FB9915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17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B6787-B51F-DB42-9E52-63E10EB8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9472-27F5-2144-BCEC-3E0A96761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52788-8A6E-D24F-82D2-F38C9E41A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2730A-859E-B540-ADF3-E97069AD1FDB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DDB45-653D-0C49-B78E-967549C7B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DC715-0B9A-0348-A62C-3F8BCE535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4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7.png"/><Relationship Id="rId5" Type="http://schemas.microsoft.com/office/2011/relationships/webextension" Target="../webextensions/webextension2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11/relationships/webextension" Target="../webextensions/webextension1.xml"/><Relationship Id="rId7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40A1274-4839-4C4B-8CCD-A08CE143BA9F}"/>
              </a:ext>
            </a:extLst>
          </p:cNvPr>
          <p:cNvGrpSpPr/>
          <p:nvPr/>
        </p:nvGrpSpPr>
        <p:grpSpPr>
          <a:xfrm>
            <a:off x="-8043" y="10"/>
            <a:ext cx="12200043" cy="6863475"/>
            <a:chOff x="-8043" y="10"/>
            <a:chExt cx="12200043" cy="686347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31A43B4-42E3-44A0-B74D-F9251EC4A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67" r="4739" b="3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3FF712-E8C9-445D-A8F8-1CB6EEC0E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15" r="7153"/>
            <a:stretch/>
          </p:blipFill>
          <p:spPr>
            <a:xfrm>
              <a:off x="-8043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F7ED1E-A929-44B8-A7D1-10A2437F66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98" r="2496" b="-1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66B8BCA-5C08-4BC8-B7EB-C91A1B70191B}"/>
              </a:ext>
            </a:extLst>
          </p:cNvPr>
          <p:cNvSpPr txBox="1"/>
          <p:nvPr/>
        </p:nvSpPr>
        <p:spPr>
          <a:xfrm>
            <a:off x="166977" y="2536616"/>
            <a:ext cx="9391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Quantifying the Popular Music</a:t>
            </a:r>
          </a:p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 Billboard Hot 100 Chart &amp; Spotify</a:t>
            </a:r>
          </a:p>
        </p:txBody>
      </p:sp>
    </p:spTree>
    <p:extLst>
      <p:ext uri="{BB962C8B-B14F-4D97-AF65-F5344CB8AC3E}">
        <p14:creationId xmlns:p14="http://schemas.microsoft.com/office/powerpoint/2010/main" val="3612751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rson Holding Volume Knob">
            <a:extLst>
              <a:ext uri="{FF2B5EF4-FFF2-40B4-BE49-F238E27FC236}">
                <a16:creationId xmlns:a16="http://schemas.microsoft.com/office/drawing/2014/main" id="{ECC4DEFA-C133-4585-9AE0-BEA7ED725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580"/>
          <a:stretch/>
        </p:blipFill>
        <p:spPr bwMode="auto">
          <a:xfrm>
            <a:off x="3" y="10"/>
            <a:ext cx="7352519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03EEEE-BF27-4494-8DC4-C082C985A9F2}"/>
              </a:ext>
            </a:extLst>
          </p:cNvPr>
          <p:cNvSpPr/>
          <p:nvPr/>
        </p:nvSpPr>
        <p:spPr>
          <a:xfrm>
            <a:off x="7956174" y="3905212"/>
            <a:ext cx="46781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Joyful &amp; Bright Song on</a:t>
            </a:r>
          </a:p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Billboard Hot Chart:</a:t>
            </a:r>
          </a:p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By The Beatles</a:t>
            </a:r>
            <a:endParaRPr lang="en-US" i="1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AFB1D2-2A1C-4B9F-AD7A-83CA537EF67F}"/>
              </a:ext>
            </a:extLst>
          </p:cNvPr>
          <p:cNvSpPr/>
          <p:nvPr/>
        </p:nvSpPr>
        <p:spPr>
          <a:xfrm>
            <a:off x="7798279" y="3994030"/>
            <a:ext cx="155275" cy="111151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33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Plotly D3.js Charts for Powerpoint and Excel">
                <a:extLst>
                  <a:ext uri="{FF2B5EF4-FFF2-40B4-BE49-F238E27FC236}">
                    <a16:creationId xmlns:a16="http://schemas.microsoft.com/office/drawing/2014/main" id="{E748EEBC-5109-4E91-86E0-6E4B2A603B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43371"/>
                  </p:ext>
                </p:extLst>
              </p:nvPr>
            </p:nvGraphicFramePr>
            <p:xfrm>
              <a:off x="461003" y="903664"/>
              <a:ext cx="5715000" cy="42862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4" name="Add-in 3" title="Plotly D3.js Charts for Powerpoint and Excel">
                <a:extLst>
                  <a:ext uri="{FF2B5EF4-FFF2-40B4-BE49-F238E27FC236}">
                    <a16:creationId xmlns:a16="http://schemas.microsoft.com/office/drawing/2014/main" id="{E748EEBC-5109-4E91-86E0-6E4B2A603B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003" y="903664"/>
                <a:ext cx="5715000" cy="428625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Image result for the beatles she loves you">
            <a:extLst>
              <a:ext uri="{FF2B5EF4-FFF2-40B4-BE49-F238E27FC236}">
                <a16:creationId xmlns:a16="http://schemas.microsoft.com/office/drawing/2014/main" id="{66B81839-0DFB-4171-951B-DC6C3BE7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615" y="903664"/>
            <a:ext cx="4868334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he Loves You REMASTERED - Best Quality ever!">
            <a:hlinkClick r:id="" action="ppaction://media"/>
            <a:extLst>
              <a:ext uri="{FF2B5EF4-FFF2-40B4-BE49-F238E27FC236}">
                <a16:creationId xmlns:a16="http://schemas.microsoft.com/office/drawing/2014/main" id="{7B46022A-F83A-4CDD-ACB5-DFBB66EF1F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78982" y="44870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9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5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454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n Playing Saxophone">
            <a:extLst>
              <a:ext uri="{FF2B5EF4-FFF2-40B4-BE49-F238E27FC236}">
                <a16:creationId xmlns:a16="http://schemas.microsoft.com/office/drawing/2014/main" id="{344F4BD3-2853-4099-A787-CCF829204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12192000" cy="68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E7608A-02B4-4180-B434-EB9E8033E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2196402"/>
            <a:ext cx="7620000" cy="381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8DB515-5119-4174-9020-6AAE15F6CA2A}"/>
              </a:ext>
            </a:extLst>
          </p:cNvPr>
          <p:cNvSpPr txBox="1"/>
          <p:nvPr/>
        </p:nvSpPr>
        <p:spPr>
          <a:xfrm>
            <a:off x="438030" y="851598"/>
            <a:ext cx="34885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tx1">
                    <a:lumMod val="75000"/>
                    <a:lumOff val="25000"/>
                  </a:schemeClr>
                </a:solidFill>
              </a:rPr>
              <a:t>QUESTION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173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F2B8B5-2397-4F23-A8FE-33DC2796A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7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C13A02-5A59-4C0F-82F3-48300C744684}"/>
              </a:ext>
            </a:extLst>
          </p:cNvPr>
          <p:cNvSpPr/>
          <p:nvPr/>
        </p:nvSpPr>
        <p:spPr>
          <a:xfrm>
            <a:off x="230588" y="523371"/>
            <a:ext cx="63147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Open Sans"/>
              </a:rPr>
              <a:t>Billboard</a:t>
            </a:r>
            <a:r>
              <a:rPr lang="en-US" sz="5400" b="1" u="sng" dirty="0">
                <a:solidFill>
                  <a:srgbClr val="FFFFFF"/>
                </a:solidFill>
                <a:latin typeface="Open Sans"/>
              </a:rPr>
              <a:t> Hot 100: </a:t>
            </a:r>
            <a:endParaRPr lang="en-US" sz="5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11C268-49D9-4CCB-97F3-28BB0DC1D684}"/>
              </a:ext>
            </a:extLst>
          </p:cNvPr>
          <p:cNvSpPr/>
          <p:nvPr/>
        </p:nvSpPr>
        <p:spPr>
          <a:xfrm>
            <a:off x="317434" y="1960396"/>
            <a:ext cx="521976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The music industry standard record chart in the United States for songs.</a:t>
            </a:r>
          </a:p>
          <a:p>
            <a:r>
              <a:rPr lang="en-US" sz="2800" dirty="0">
                <a:solidFill>
                  <a:srgbClr val="FFFFFF"/>
                </a:solidFill>
              </a:rPr>
              <a:t> </a:t>
            </a:r>
          </a:p>
          <a:p>
            <a:r>
              <a:rPr lang="en-US" sz="2800" dirty="0">
                <a:solidFill>
                  <a:srgbClr val="FFFFFF"/>
                </a:solidFill>
              </a:rPr>
              <a:t>Chart rankings are based on: 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u="sng" dirty="0">
                <a:solidFill>
                  <a:srgbClr val="FFFFFF"/>
                </a:solidFill>
              </a:rPr>
              <a:t>Sales</a:t>
            </a:r>
            <a:r>
              <a:rPr lang="en-US" sz="2800" dirty="0">
                <a:solidFill>
                  <a:srgbClr val="FFFFFF"/>
                </a:solidFill>
              </a:rPr>
              <a:t> (physical &amp; digital)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u="sng" dirty="0">
                <a:solidFill>
                  <a:srgbClr val="FFFFFF"/>
                </a:solidFill>
              </a:rPr>
              <a:t>Radio play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u="sng" dirty="0">
                <a:solidFill>
                  <a:srgbClr val="FFFFFF"/>
                </a:solidFill>
              </a:rPr>
              <a:t>Online streaming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</a:p>
          <a:p>
            <a:r>
              <a:rPr lang="en-US" sz="2800" dirty="0">
                <a:solidFill>
                  <a:srgbClr val="FFFFFF"/>
                </a:solidFill>
              </a:rPr>
              <a:t>in United States</a:t>
            </a:r>
            <a:endParaRPr lang="en-US" sz="2800" b="0" i="0" dirty="0">
              <a:solidFill>
                <a:srgbClr val="FFFFFF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5350E8-B967-4A6A-9E85-4B8309A277A9}"/>
              </a:ext>
            </a:extLst>
          </p:cNvPr>
          <p:cNvSpPr txBox="1"/>
          <p:nvPr/>
        </p:nvSpPr>
        <p:spPr>
          <a:xfrm>
            <a:off x="5559824" y="1960396"/>
            <a:ext cx="6314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~ 300,000 tracks cumulated since August 16th of 1958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~ 28,000 unique tracks removing the duplicates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F11CE9-9B63-4E1F-A643-4A939D75C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375" y="3117359"/>
            <a:ext cx="2894239" cy="3014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D136C1-D78D-4462-B729-5D4B72A7E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195" y="3117360"/>
            <a:ext cx="2894239" cy="301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22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D19187-0755-4C1D-9C82-16B82466D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B48A90-BB8D-48FC-A78C-3152EC843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803" y="783741"/>
            <a:ext cx="10086393" cy="58536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4ED65B-9E78-4184-AF98-F9545E7EAFB8}"/>
              </a:ext>
            </a:extLst>
          </p:cNvPr>
          <p:cNvSpPr/>
          <p:nvPr/>
        </p:nvSpPr>
        <p:spPr>
          <a:xfrm>
            <a:off x="992933" y="198966"/>
            <a:ext cx="111205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>
                <a:solidFill>
                  <a:srgbClr val="50E3C2"/>
                </a:solidFill>
              </a:rPr>
              <a:t>What a</a:t>
            </a:r>
            <a:r>
              <a:rPr lang="en-US" sz="3200" b="1" i="1" dirty="0">
                <a:solidFill>
                  <a:srgbClr val="7CB1EC"/>
                </a:solidFill>
              </a:rPr>
              <a:t>re</a:t>
            </a:r>
            <a:r>
              <a:rPr lang="en-US" sz="3200" b="1" i="1" dirty="0">
                <a:solidFill>
                  <a:srgbClr val="50E3C2"/>
                </a:solidFill>
              </a:rPr>
              <a:t> </a:t>
            </a:r>
            <a:r>
              <a:rPr lang="en-US" sz="3200" b="1" i="1" dirty="0">
                <a:solidFill>
                  <a:srgbClr val="7CB1EC"/>
                </a:solidFill>
              </a:rPr>
              <a:t>some notic</a:t>
            </a:r>
            <a:r>
              <a:rPr lang="en-US" sz="3200" b="1" i="1" dirty="0">
                <a:solidFill>
                  <a:srgbClr val="9595F3"/>
                </a:solidFill>
              </a:rPr>
              <a:t>eable</a:t>
            </a:r>
            <a:r>
              <a:rPr lang="en-US" sz="3200" b="1" i="1" dirty="0">
                <a:solidFill>
                  <a:srgbClr val="50E3C2"/>
                </a:solidFill>
              </a:rPr>
              <a:t> </a:t>
            </a:r>
            <a:r>
              <a:rPr lang="en-US" sz="3200" b="1" i="1" dirty="0">
                <a:solidFill>
                  <a:srgbClr val="9595F3"/>
                </a:solidFill>
              </a:rPr>
              <a:t>S</a:t>
            </a:r>
            <a:r>
              <a:rPr lang="en-US" sz="3200" b="1" i="1" dirty="0">
                <a:solidFill>
                  <a:srgbClr val="7F7FF1"/>
                </a:solidFill>
              </a:rPr>
              <a:t>ummer Songs for </a:t>
            </a:r>
            <a:r>
              <a:rPr lang="en-US" sz="3200" b="1" i="1" dirty="0">
                <a:solidFill>
                  <a:srgbClr val="6A65CF"/>
                </a:solidFill>
              </a:rPr>
              <a:t>past 19 ye</a:t>
            </a:r>
            <a:r>
              <a:rPr lang="en-US" sz="3200" b="1" i="1" dirty="0">
                <a:solidFill>
                  <a:srgbClr val="CF75E7"/>
                </a:solidFill>
              </a:rPr>
              <a:t>ars?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07A9EE-C6C2-47AB-8EBC-9D6F5CB279F9}"/>
              </a:ext>
            </a:extLst>
          </p:cNvPr>
          <p:cNvSpPr/>
          <p:nvPr/>
        </p:nvSpPr>
        <p:spPr>
          <a:xfrm>
            <a:off x="992933" y="6413357"/>
            <a:ext cx="5915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rgbClr val="000000"/>
                </a:solidFill>
                <a:latin typeface="Open Sans"/>
              </a:rPr>
              <a:t>Weeks on chart &gt;= 12. Rank &lt;= 5, Date &gt;= 2000-01-01, Months in [6.7.8] 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2025061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51A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9E6E6-EA19-4D45-916A-74D0D92FA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93" y="691394"/>
            <a:ext cx="3565481" cy="55710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51A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5E6F59-BB90-4FFD-9A37-AE3D81AB4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624" y="2627160"/>
            <a:ext cx="5129784" cy="3635300"/>
          </a:xfrm>
          <a:prstGeom prst="rect">
            <a:avLst/>
          </a:prstGeom>
          <a:blipFill dpi="0" rotWithShape="1">
            <a:blip r:embed="rId5">
              <a:alphaModFix amt="28000"/>
            </a:blip>
            <a:srcRect/>
            <a:tile tx="0" ty="0" sx="100000" sy="100000" flip="none" algn="tl"/>
          </a:blip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4F4EEA-EFB7-4E48-A3A6-DEC2BB07A4BE}"/>
              </a:ext>
            </a:extLst>
          </p:cNvPr>
          <p:cNvSpPr/>
          <p:nvPr/>
        </p:nvSpPr>
        <p:spPr>
          <a:xfrm>
            <a:off x="6294004" y="671919"/>
            <a:ext cx="5383843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Open Sans"/>
              </a:rPr>
              <a:t>Simple Check:</a:t>
            </a:r>
          </a:p>
          <a:p>
            <a:endParaRPr lang="en-US" sz="600" b="1" dirty="0">
              <a:solidFill>
                <a:srgbClr val="000000"/>
              </a:solidFill>
              <a:latin typeface="Open Sans"/>
            </a:endParaRPr>
          </a:p>
          <a:p>
            <a:r>
              <a:rPr lang="en-US" sz="2000" i="1" dirty="0">
                <a:solidFill>
                  <a:srgbClr val="000000"/>
                </a:solidFill>
                <a:latin typeface="Open Sans"/>
              </a:rPr>
              <a:t>Does Billboard look into data before choosing the Billboard's Top Artist Winner?</a:t>
            </a:r>
            <a:endParaRPr lang="en-US" sz="2000" i="1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4EA631-1A04-446F-B617-946126F52A82}"/>
              </a:ext>
            </a:extLst>
          </p:cNvPr>
          <p:cNvSpPr/>
          <p:nvPr/>
        </p:nvSpPr>
        <p:spPr>
          <a:xfrm>
            <a:off x="10262239" y="2310457"/>
            <a:ext cx="1342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Open Sans"/>
              </a:rPr>
              <a:t>:Ed Sheeran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558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525C05A-39F7-4DC1-8A9D-7484E815CB9C}"/>
              </a:ext>
            </a:extLst>
          </p:cNvPr>
          <p:cNvSpPr txBox="1"/>
          <p:nvPr/>
        </p:nvSpPr>
        <p:spPr>
          <a:xfrm>
            <a:off x="-32355" y="-3375"/>
            <a:ext cx="795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April 8, 2017 - March 31, 2018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8F3A74F-CC6A-422E-8999-33860D59C3D5}"/>
              </a:ext>
            </a:extLst>
          </p:cNvPr>
          <p:cNvGrpSpPr/>
          <p:nvPr/>
        </p:nvGrpSpPr>
        <p:grpSpPr>
          <a:xfrm>
            <a:off x="1" y="1"/>
            <a:ext cx="5349240" cy="3624028"/>
            <a:chOff x="1" y="1"/>
            <a:chExt cx="5349240" cy="362402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69E4EC8-C0F6-483B-9387-DFE0CB64260B}"/>
                </a:ext>
              </a:extLst>
            </p:cNvPr>
            <p:cNvGrpSpPr/>
            <p:nvPr/>
          </p:nvGrpSpPr>
          <p:grpSpPr>
            <a:xfrm>
              <a:off x="1" y="1"/>
              <a:ext cx="5349240" cy="3624028"/>
              <a:chOff x="0" y="1069021"/>
              <a:chExt cx="6486525" cy="349567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6386EC1E-936E-42BE-BEAF-A2EE8B1A069F}"/>
                  </a:ext>
                </a:extLst>
              </p:cNvPr>
              <p:cNvGrpSpPr/>
              <p:nvPr/>
            </p:nvGrpSpPr>
            <p:grpSpPr>
              <a:xfrm>
                <a:off x="0" y="1069021"/>
                <a:ext cx="6486525" cy="3495675"/>
                <a:chOff x="0" y="1172278"/>
                <a:chExt cx="6486525" cy="3495675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CA2E43F-3FE9-4F74-9552-627FD80AA2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1172278"/>
                  <a:ext cx="6486525" cy="3495675"/>
                </a:xfrm>
                <a:prstGeom prst="rect">
                  <a:avLst/>
                </a:prstGeom>
              </p:spPr>
            </p:pic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4C62881A-2726-4A2C-AF7A-AFA0906EDEA4}"/>
                    </a:ext>
                  </a:extLst>
                </p:cNvPr>
                <p:cNvGrpSpPr/>
                <p:nvPr/>
              </p:nvGrpSpPr>
              <p:grpSpPr>
                <a:xfrm>
                  <a:off x="391885" y="2816859"/>
                  <a:ext cx="6027965" cy="462166"/>
                  <a:chOff x="391885" y="2816859"/>
                  <a:chExt cx="6027965" cy="462166"/>
                </a:xfrm>
              </p:grpSpPr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31796E3C-956E-4578-8674-92F4DE4F4C13}"/>
                      </a:ext>
                    </a:extLst>
                  </p:cNvPr>
                  <p:cNvSpPr/>
                  <p:nvPr/>
                </p:nvSpPr>
                <p:spPr>
                  <a:xfrm>
                    <a:off x="391885" y="2816859"/>
                    <a:ext cx="746449" cy="206511"/>
                  </a:xfrm>
                  <a:prstGeom prst="rect">
                    <a:avLst/>
                  </a:prstGeom>
                  <a:solidFill>
                    <a:srgbClr val="FFFF00">
                      <a:alpha val="42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8EE1C8CA-E93A-49A7-B3E5-AEED25165956}"/>
                      </a:ext>
                    </a:extLst>
                  </p:cNvPr>
                  <p:cNvSpPr/>
                  <p:nvPr/>
                </p:nvSpPr>
                <p:spPr>
                  <a:xfrm>
                    <a:off x="3314699" y="3072514"/>
                    <a:ext cx="177801" cy="206511"/>
                  </a:xfrm>
                  <a:prstGeom prst="rect">
                    <a:avLst/>
                  </a:prstGeom>
                  <a:solidFill>
                    <a:srgbClr val="FFFF00">
                      <a:alpha val="42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3E30D9F6-143D-4380-B20A-A234F9AE2B0D}"/>
                      </a:ext>
                    </a:extLst>
                  </p:cNvPr>
                  <p:cNvSpPr/>
                  <p:nvPr/>
                </p:nvSpPr>
                <p:spPr>
                  <a:xfrm>
                    <a:off x="6007099" y="3072513"/>
                    <a:ext cx="412751" cy="206511"/>
                  </a:xfrm>
                  <a:prstGeom prst="rect">
                    <a:avLst/>
                  </a:prstGeom>
                  <a:solidFill>
                    <a:srgbClr val="FFFF0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38A8CB9-4F04-42BD-B680-EF3D4527DF6D}"/>
                  </a:ext>
                </a:extLst>
              </p:cNvPr>
              <p:cNvSpPr/>
              <p:nvPr/>
            </p:nvSpPr>
            <p:spPr>
              <a:xfrm>
                <a:off x="2150835" y="2969257"/>
                <a:ext cx="84636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727002A-0700-40CA-BD01-FE4DE72B34A8}"/>
                  </a:ext>
                </a:extLst>
              </p:cNvPr>
              <p:cNvSpPr/>
              <p:nvPr/>
            </p:nvSpPr>
            <p:spPr>
              <a:xfrm>
                <a:off x="2309585" y="4010657"/>
                <a:ext cx="75111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9D97D9C-869D-4C82-B900-C9D376D7A629}"/>
                  </a:ext>
                </a:extLst>
              </p:cNvPr>
              <p:cNvSpPr/>
              <p:nvPr/>
            </p:nvSpPr>
            <p:spPr>
              <a:xfrm>
                <a:off x="5971266" y="3986683"/>
                <a:ext cx="48441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FD4B880-2BE6-4704-B0DF-94DC2E285EAE}"/>
                  </a:ext>
                </a:extLst>
              </p:cNvPr>
              <p:cNvSpPr/>
              <p:nvPr/>
            </p:nvSpPr>
            <p:spPr>
              <a:xfrm>
                <a:off x="387219" y="3986683"/>
                <a:ext cx="75111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6BF1E12-C717-4140-8E80-191ECB9D9A72}"/>
                  </a:ext>
                </a:extLst>
              </p:cNvPr>
              <p:cNvSpPr/>
              <p:nvPr/>
            </p:nvSpPr>
            <p:spPr>
              <a:xfrm>
                <a:off x="3243263" y="4010657"/>
                <a:ext cx="249238" cy="182538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9CA70E-B3D7-45BE-B990-47EDE9AD996F}"/>
                  </a:ext>
                </a:extLst>
              </p:cNvPr>
              <p:cNvSpPr/>
              <p:nvPr/>
            </p:nvSpPr>
            <p:spPr>
              <a:xfrm>
                <a:off x="1822902" y="1915884"/>
                <a:ext cx="1174298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22DDD14-CC12-48AA-85BD-0441F3DAA455}"/>
                  </a:ext>
                </a:extLst>
              </p:cNvPr>
              <p:cNvSpPr/>
              <p:nvPr/>
            </p:nvSpPr>
            <p:spPr>
              <a:xfrm>
                <a:off x="5971266" y="1915883"/>
                <a:ext cx="48441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8813CF-0CDF-4A76-844B-377B56D2759F}"/>
                  </a:ext>
                </a:extLst>
              </p:cNvPr>
              <p:cNvSpPr/>
              <p:nvPr/>
            </p:nvSpPr>
            <p:spPr>
              <a:xfrm>
                <a:off x="343203" y="1915884"/>
                <a:ext cx="795131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B450C4-70D3-41D5-AABF-C7E598843BB0}"/>
                </a:ext>
              </a:extLst>
            </p:cNvPr>
            <p:cNvSpPr/>
            <p:nvPr/>
          </p:nvSpPr>
          <p:spPr>
            <a:xfrm>
              <a:off x="2678331" y="921927"/>
              <a:ext cx="205539" cy="182538"/>
            </a:xfrm>
            <a:prstGeom prst="rect">
              <a:avLst/>
            </a:prstGeom>
            <a:solidFill>
              <a:srgbClr val="FFFF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50809D0D-182B-47B9-B02E-48990047A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624029"/>
            <a:ext cx="12191998" cy="324968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3EBD16E-ACA0-4D29-BC9F-7521A8192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597" y="-5035"/>
            <a:ext cx="6709077" cy="362906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2889B3B-4B20-4EDF-B700-6B540545F381}"/>
              </a:ext>
            </a:extLst>
          </p:cNvPr>
          <p:cNvSpPr txBox="1"/>
          <p:nvPr/>
        </p:nvSpPr>
        <p:spPr>
          <a:xfrm>
            <a:off x="13160" y="0"/>
            <a:ext cx="19479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/>
              <a:t>Artists with Rank &lt;= 10: in DESC order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62A18C-DDF6-49E5-943E-653B400CA397}"/>
              </a:ext>
            </a:extLst>
          </p:cNvPr>
          <p:cNvSpPr/>
          <p:nvPr/>
        </p:nvSpPr>
        <p:spPr>
          <a:xfrm>
            <a:off x="1773730" y="1702450"/>
            <a:ext cx="697971" cy="214094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A81158-FFEC-44FA-AD63-5EBC05EB79CB}"/>
              </a:ext>
            </a:extLst>
          </p:cNvPr>
          <p:cNvSpPr/>
          <p:nvPr/>
        </p:nvSpPr>
        <p:spPr>
          <a:xfrm>
            <a:off x="2712480" y="1696203"/>
            <a:ext cx="205539" cy="189240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B02856-F1EE-40D9-87D8-90DDCB0ABF96}"/>
              </a:ext>
            </a:extLst>
          </p:cNvPr>
          <p:cNvSpPr/>
          <p:nvPr/>
        </p:nvSpPr>
        <p:spPr>
          <a:xfrm>
            <a:off x="4945729" y="1729821"/>
            <a:ext cx="334543" cy="155622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6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85E017-2C5E-421A-B9BE-FDB28852A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57" b="36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C13A02-5A59-4C0F-82F3-48300C744684}"/>
              </a:ext>
            </a:extLst>
          </p:cNvPr>
          <p:cNvSpPr/>
          <p:nvPr/>
        </p:nvSpPr>
        <p:spPr>
          <a:xfrm>
            <a:off x="201196" y="1621115"/>
            <a:ext cx="49445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 Sans"/>
              </a:rPr>
              <a:t>Spotify</a:t>
            </a:r>
            <a:r>
              <a:rPr lang="en-US" sz="4800" b="1" u="sng" dirty="0">
                <a:solidFill>
                  <a:srgbClr val="FFFFFF"/>
                </a:solidFill>
                <a:latin typeface="Open Sans"/>
              </a:rPr>
              <a:t> Web API</a:t>
            </a:r>
            <a:endParaRPr lang="en-US" sz="4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11C268-49D9-4CCB-97F3-28BB0DC1D684}"/>
              </a:ext>
            </a:extLst>
          </p:cNvPr>
          <p:cNvSpPr/>
          <p:nvPr/>
        </p:nvSpPr>
        <p:spPr>
          <a:xfrm>
            <a:off x="201197" y="2836233"/>
            <a:ext cx="49445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Based on simple REST principles, the Spotify Web API endpoints return JSON metadata</a:t>
            </a:r>
            <a:r>
              <a:rPr lang="en-US" sz="2400" dirty="0">
                <a:solidFill>
                  <a:schemeClr val="bg1"/>
                </a:solidFill>
              </a:rPr>
              <a:t>. API provides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audio features</a:t>
            </a:r>
            <a:r>
              <a:rPr lang="en-US" sz="2400" dirty="0">
                <a:solidFill>
                  <a:srgbClr val="FFFFFF"/>
                </a:solidFill>
              </a:rPr>
              <a:t> for every songs in the library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5350E8-B967-4A6A-9E85-4B8309A277A9}"/>
              </a:ext>
            </a:extLst>
          </p:cNvPr>
          <p:cNvSpPr txBox="1"/>
          <p:nvPr/>
        </p:nvSpPr>
        <p:spPr>
          <a:xfrm>
            <a:off x="5735140" y="358104"/>
            <a:ext cx="5867474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Key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estimated overall key of the track;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e.g. 0 = C, 1 = C♯/D♭, 2 = D...</a:t>
            </a:r>
            <a:r>
              <a:rPr lang="en-US" sz="2000" dirty="0" err="1">
                <a:solidFill>
                  <a:srgbClr val="FFFFFF"/>
                </a:solidFill>
              </a:rPr>
              <a:t>etc</a:t>
            </a:r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Mode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modality (major or minor) of a track;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Major = 1, Minor = 0 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Danceability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how suitable a track is for dancing; (0.0 - 1.0)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Energy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perceptual measure of intensity and activity; (0.0 -1.0)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Valence</a:t>
            </a:r>
            <a:r>
              <a:rPr lang="en-US" dirty="0">
                <a:solidFill>
                  <a:srgbClr val="FFFFFF"/>
                </a:solidFill>
              </a:rPr>
              <a:t> </a:t>
            </a:r>
          </a:p>
          <a:p>
            <a:r>
              <a:rPr lang="en-US" dirty="0">
                <a:solidFill>
                  <a:srgbClr val="FFFFFF"/>
                </a:solidFill>
              </a:rPr>
              <a:t>musical positiveness conveyed by a track; (0.0 -1.0)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Tempo</a:t>
            </a:r>
          </a:p>
          <a:p>
            <a:r>
              <a:rPr lang="en-US" dirty="0">
                <a:solidFill>
                  <a:srgbClr val="FFFFFF"/>
                </a:solidFill>
              </a:rPr>
              <a:t>the overall estimated tempo of a track in beats per minute (BPM)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br>
              <a:rPr lang="en-US" dirty="0"/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392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rson Holding Volume Knob">
            <a:extLst>
              <a:ext uri="{FF2B5EF4-FFF2-40B4-BE49-F238E27FC236}">
                <a16:creationId xmlns:a16="http://schemas.microsoft.com/office/drawing/2014/main" id="{ECC4DEFA-C133-4585-9AE0-BEA7ED725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580"/>
          <a:stretch/>
        </p:blipFill>
        <p:spPr bwMode="auto">
          <a:xfrm>
            <a:off x="3" y="10"/>
            <a:ext cx="7352519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03EEEE-BF27-4494-8DC4-C082C985A9F2}"/>
              </a:ext>
            </a:extLst>
          </p:cNvPr>
          <p:cNvSpPr/>
          <p:nvPr/>
        </p:nvSpPr>
        <p:spPr>
          <a:xfrm>
            <a:off x="7956174" y="3905212"/>
            <a:ext cx="46781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Exploring/Understanding</a:t>
            </a:r>
          </a:p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the Musical Features:</a:t>
            </a:r>
          </a:p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1990s to 2010s in U.S.</a:t>
            </a:r>
            <a:endParaRPr lang="en-US" i="1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AFB1D2-2A1C-4B9F-AD7A-83CA537EF67F}"/>
              </a:ext>
            </a:extLst>
          </p:cNvPr>
          <p:cNvSpPr/>
          <p:nvPr/>
        </p:nvSpPr>
        <p:spPr>
          <a:xfrm>
            <a:off x="7798279" y="3994030"/>
            <a:ext cx="155275" cy="10179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04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Add-in 7" title="Plotly D3.js Charts for Powerpoint and Excel">
                <a:extLst>
                  <a:ext uri="{FF2B5EF4-FFF2-40B4-BE49-F238E27FC236}">
                    <a16:creationId xmlns:a16="http://schemas.microsoft.com/office/drawing/2014/main" id="{3F04BE0D-E43F-472F-BDA0-34510A6664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9530141"/>
                  </p:ext>
                </p:extLst>
              </p:nvPr>
            </p:nvGraphicFramePr>
            <p:xfrm>
              <a:off x="167066" y="186532"/>
              <a:ext cx="5824257" cy="640053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Add-in 7" title="Plotly D3.js Charts for Powerpoint and Excel">
                <a:extLst>
                  <a:ext uri="{FF2B5EF4-FFF2-40B4-BE49-F238E27FC236}">
                    <a16:creationId xmlns:a16="http://schemas.microsoft.com/office/drawing/2014/main" id="{3F04BE0D-E43F-472F-BDA0-34510A6664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066" y="186532"/>
                <a:ext cx="5824257" cy="6400535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BB1ABE3-2B32-4756-8DC9-1AED2FC15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629" y="4071376"/>
            <a:ext cx="4816965" cy="2515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BBE6D1-364B-4223-B798-C00D6E9F1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7628" y="186532"/>
            <a:ext cx="4753915" cy="244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C6645C-0EE5-4E67-8D35-D9F8EB3E5B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1301" y="4071375"/>
            <a:ext cx="1963633" cy="2515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D5AF8E-31C4-4E67-AB4C-8FCE175F2E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1301" y="186532"/>
            <a:ext cx="1963633" cy="2445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D03685-E309-4521-A316-C486568D5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7629" y="2924660"/>
            <a:ext cx="5887307" cy="85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5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DBED9B-271F-4FFA-A81F-C40CB4752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980" y="335264"/>
            <a:ext cx="5138310" cy="2488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ACACF0-C7ED-40AF-9452-4474CEC76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64" y="3136894"/>
            <a:ext cx="5138310" cy="30767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29315B-DB88-4C89-893A-D464CDA95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1551" y="582525"/>
            <a:ext cx="5138310" cy="2324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A8F792-B0E7-45CB-A605-82CC75856A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5290" y="3013256"/>
            <a:ext cx="5138310" cy="32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76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webextensions/webextension1.xml><?xml version="1.0" encoding="utf-8"?>
<we:webextension xmlns:we="http://schemas.microsoft.com/office/webextensions/webextension/2010/11" id="{AA09D70E-EAD2-461B-9F02-3D1C8DE9CDC1}">
  <we:reference id="wa104379485" version="1.0.0.2" store="en-US" storeType="OMEX"/>
  <we:alternateReferences>
    <we:reference id="wa104379485" version="1.0.0.2" store="wa104379485" storeType="OMEX"/>
  </we:alternateReferences>
  <we:properties>
    <we:property name="savedState" value="{&quot;plotlyChartUrl&quot;:&quot;https://plot.ly/~choym92/2/features-comparison-1990s-vs-2000s/&quot;,&quot;plotlyChartJSON&quot;:null,&quot;appVersion&quot;:&quot;1.0&quot;,&quot;savedDate&quot;:&quot;Fri, 26 Apr 2019 06:56:00 GMT&quot;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2B5F2FEF-2E6D-47CA-8D8F-71596D32E658}">
  <we:reference id="wa104379485" version="1.0.0.2" store="en-US" storeType="OMEX"/>
  <we:alternateReferences>
    <we:reference id="wa104379485" version="1.0.0.2" store="wa104379485" storeType="OMEX"/>
  </we:alternateReferences>
  <we:properties>
    <we:property name="savedState" value="{&quot;plotlyChartUrl&quot;:&quot;https://plot.ly/~choym92/20/_3-features-the-beatles/&quot;,&quot;plotlyChartJSON&quot;:null,&quot;appVersion&quot;:&quot;1.0&quot;,&quot;savedDate&quot;:&quot;Tue, 23 Apr 2019 03:16:40 GMT&quot;}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01524DC532D42A0E0ED886331A72B" ma:contentTypeVersion="15" ma:contentTypeDescription="Create a new document." ma:contentTypeScope="" ma:versionID="aba17d7263e5a17e1efe42a3571abb41">
  <xsd:schema xmlns:xsd="http://www.w3.org/2001/XMLSchema" xmlns:xs="http://www.w3.org/2001/XMLSchema" xmlns:p="http://schemas.microsoft.com/office/2006/metadata/properties" xmlns:ns2="f577acbf-5b0b-4b4f-9948-268e97f8d3a4" xmlns:ns3="b1e4d6ee-9f6f-43f8-a618-24f3d84da28f" targetNamespace="http://schemas.microsoft.com/office/2006/metadata/properties" ma:root="true" ma:fieldsID="e4e3c9c8ed1c3d723d02c9f1cb24d19a" ns2:_="" ns3:_="">
    <xsd:import namespace="f577acbf-5b0b-4b4f-9948-268e97f8d3a4"/>
    <xsd:import namespace="b1e4d6ee-9f6f-43f8-a618-24f3d84da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Document_x0020_Purpose" minOccurs="0"/>
                <xsd:element ref="ns2:Initiative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7acbf-5b0b-4b4f-9948-268e97f8d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ocument_x0020_Purpose" ma:index="14" nillable="true" ma:displayName="Document Purpose" ma:default="Informational" ma:format="Dropdown" ma:internalName="Document_x0020_Purpose">
      <xsd:simpleType>
        <xsd:restriction base="dms:Choice">
          <xsd:enumeration value="Informational"/>
          <xsd:enumeration value="Feature Spec"/>
          <xsd:enumeration value="Engineering Design"/>
          <xsd:enumeration value="Planning"/>
        </xsd:restriction>
      </xsd:simpleType>
    </xsd:element>
    <xsd:element name="Initiatives" ma:index="15" nillable="true" ma:displayName="Initiatives" ma:description="List of initiatives related to this document" ma:internalName="Initiativ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dd-in MAU"/>
                    <xsd:enumeration value="Custom Functions"/>
                    <xsd:enumeration value="Data &amp; Analytics"/>
                    <xsd:enumeration value="DevEx: Portals &amp; Programs"/>
                    <xsd:enumeration value="DevEx: Tools &amp; Libraries"/>
                    <xsd:enumeration value="Engineering"/>
                    <xsd:enumeration value="Excel API"/>
                    <xsd:enumeration value="In-Market Support"/>
                    <xsd:enumeration value="Maker Access"/>
                    <xsd:enumeration value="SDX Runtime &amp; Partners"/>
                    <xsd:enumeration value="SDX Service Delivery"/>
                    <xsd:enumeration value="SDX API &amp; Pipeline"/>
                    <xsd:enumeration value="Shield &amp; OCE"/>
                  </xsd:restriction>
                </xsd:simpleType>
              </xsd:element>
            </xsd:sequence>
          </xsd:extension>
        </xsd:complexContent>
      </xsd:complex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e4d6ee-9f6f-43f8-a618-24f3d84da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Purpose xmlns="f577acbf-5b0b-4b4f-9948-268e97f8d3a4">Informational</Document_x0020_Purpose>
    <Initiatives xmlns="f577acbf-5b0b-4b4f-9948-268e97f8d3a4"/>
  </documentManagement>
</p:properties>
</file>

<file path=customXml/itemProps1.xml><?xml version="1.0" encoding="utf-8"?>
<ds:datastoreItem xmlns:ds="http://schemas.openxmlformats.org/officeDocument/2006/customXml" ds:itemID="{E21AFCC0-734A-4A90-A597-A1CB34860DC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D29C39-1C4E-4B06-A1F4-2510F2DACF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77acbf-5b0b-4b4f-9948-268e97f8d3a4"/>
    <ds:schemaRef ds:uri="b1e4d6ee-9f6f-43f8-a618-24f3d84da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7AB1FA-2F28-4684-9230-02ACEB6C0B0A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b1e4d6ee-9f6f-43f8-a618-24f3d84da28f"/>
    <ds:schemaRef ds:uri="http://purl.org/dc/terms/"/>
    <ds:schemaRef ds:uri="http://schemas.openxmlformats.org/package/2006/metadata/core-properties"/>
    <ds:schemaRef ds:uri="f577acbf-5b0b-4b4f-9948-268e97f8d3a4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4366</TotalTime>
  <Words>197</Words>
  <Application>Microsoft Office PowerPoint</Application>
  <PresentationFormat>Widescreen</PresentationFormat>
  <Paragraphs>62</Paragraphs>
  <Slides>12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Open Sans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Youngmin Cho</dc:creator>
  <cp:lastModifiedBy>Youngmin Cho</cp:lastModifiedBy>
  <cp:revision>26</cp:revision>
  <dcterms:created xsi:type="dcterms:W3CDTF">2019-04-22T18:12:06Z</dcterms:created>
  <dcterms:modified xsi:type="dcterms:W3CDTF">2019-04-28T03:56:18Z</dcterms:modified>
</cp:coreProperties>
</file>